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6" r:id="rId12"/>
    <p:sldId id="270" r:id="rId13"/>
    <p:sldId id="269" r:id="rId14"/>
    <p:sldId id="282" r:id="rId15"/>
    <p:sldId id="283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9" r:id="rId24"/>
    <p:sldId id="280" r:id="rId25"/>
    <p:sldId id="281" r:id="rId26"/>
  </p:sldIdLst>
  <p:sldSz cx="18288000" cy="10287000"/>
  <p:notesSz cx="6858000" cy="9144000"/>
  <p:embeddedFontLst>
    <p:embeddedFont>
      <p:font typeface="210 네버랜드 Bold" panose="020B0600000101010101" charset="-127"/>
      <p:regular r:id="rId28"/>
    </p:embeddedFont>
    <p:embeddedFont>
      <p:font typeface="Nanum Square" panose="020B0600000101010101" charset="-127"/>
      <p:regular r:id="rId29"/>
    </p:embeddedFont>
    <p:embeddedFont>
      <p:font typeface="Nanum Square Ultra-Bold" panose="020B0600000101010101" charset="-127"/>
      <p:regular r:id="rId30"/>
    </p:embeddedFont>
    <p:embeddedFont>
      <p:font typeface="Canva Sans" panose="020B0600000101010101" charset="0"/>
      <p:regular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Bold" panose="020B0806030504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90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 case1) </a:t>
            </a:r>
            <a:r>
              <a:rPr lang="en-US" dirty="0" err="1"/>
              <a:t>로그인</a:t>
            </a:r>
            <a:r>
              <a:rPr lang="en-US" dirty="0"/>
              <a:t> 후 </a:t>
            </a:r>
            <a:r>
              <a:rPr lang="en-US" dirty="0" err="1"/>
              <a:t>사원의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휴가신청</a:t>
            </a:r>
            <a:r>
              <a:rPr lang="en-US" dirty="0"/>
              <a:t>, </a:t>
            </a:r>
            <a:r>
              <a:rPr lang="en-US" dirty="0" err="1"/>
              <a:t>문서관리</a:t>
            </a:r>
            <a:r>
              <a:rPr lang="en-US" dirty="0"/>
              <a:t> </a:t>
            </a:r>
            <a:r>
              <a:rPr lang="en-US" dirty="0" err="1"/>
              <a:t>페이지에</a:t>
            </a:r>
            <a:r>
              <a:rPr lang="en-US" dirty="0"/>
              <a:t> </a:t>
            </a:r>
            <a:r>
              <a:rPr lang="en-US" dirty="0" err="1"/>
              <a:t>진입시에</a:t>
            </a:r>
            <a:r>
              <a:rPr lang="en-US" dirty="0"/>
              <a:t> </a:t>
            </a:r>
            <a:r>
              <a:rPr lang="en-US" dirty="0" err="1"/>
              <a:t>클라이언트에서</a:t>
            </a:r>
            <a:r>
              <a:rPr lang="en-US" dirty="0"/>
              <a:t> </a:t>
            </a:r>
            <a:r>
              <a:rPr lang="en-US" dirty="0" err="1"/>
              <a:t>opencv의</a:t>
            </a:r>
            <a:r>
              <a:rPr lang="en-US" dirty="0"/>
              <a:t>  </a:t>
            </a:r>
            <a:r>
              <a:rPr lang="en-US" dirty="0" err="1"/>
              <a:t>haar</a:t>
            </a:r>
            <a:r>
              <a:rPr lang="en-US" dirty="0"/>
              <a:t> </a:t>
            </a:r>
            <a:r>
              <a:rPr lang="en-US" dirty="0" err="1"/>
              <a:t>cascade를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</a:p>
          <a:p>
            <a:r>
              <a:rPr lang="en-US" dirty="0" err="1"/>
              <a:t>얼굴이</a:t>
            </a:r>
            <a:r>
              <a:rPr lang="en-US" dirty="0"/>
              <a:t> </a:t>
            </a:r>
            <a:r>
              <a:rPr lang="en-US" dirty="0" err="1"/>
              <a:t>캠에</a:t>
            </a:r>
            <a:r>
              <a:rPr lang="en-US" dirty="0"/>
              <a:t> </a:t>
            </a:r>
            <a:r>
              <a:rPr lang="en-US" dirty="0" err="1"/>
              <a:t>인식된다면</a:t>
            </a:r>
            <a:r>
              <a:rPr lang="en-US" dirty="0"/>
              <a:t> </a:t>
            </a:r>
            <a:r>
              <a:rPr lang="en-US" dirty="0" err="1"/>
              <a:t>자동으로</a:t>
            </a:r>
            <a:r>
              <a:rPr lang="en-US" dirty="0"/>
              <a:t> </a:t>
            </a:r>
            <a:r>
              <a:rPr lang="en-US" dirty="0" err="1"/>
              <a:t>캡쳐되어</a:t>
            </a:r>
            <a:r>
              <a:rPr lang="en-US" dirty="0"/>
              <a:t> </a:t>
            </a:r>
            <a:r>
              <a:rPr lang="en-US" dirty="0" err="1"/>
              <a:t>사진파일이</a:t>
            </a:r>
            <a:r>
              <a:rPr lang="en-US" dirty="0"/>
              <a:t> </a:t>
            </a:r>
            <a:r>
              <a:rPr lang="en-US" dirty="0" err="1"/>
              <a:t>서버로</a:t>
            </a:r>
            <a:r>
              <a:rPr lang="en-US" dirty="0"/>
              <a:t> </a:t>
            </a:r>
            <a:r>
              <a:rPr lang="en-US" dirty="0" err="1"/>
              <a:t>이동되고</a:t>
            </a:r>
            <a:r>
              <a:rPr lang="en-US" dirty="0"/>
              <a:t> </a:t>
            </a:r>
          </a:p>
          <a:p>
            <a:r>
              <a:rPr lang="en-US" dirty="0" err="1"/>
              <a:t>받아온</a:t>
            </a:r>
            <a:r>
              <a:rPr lang="en-US" dirty="0"/>
              <a:t> </a:t>
            </a:r>
            <a:r>
              <a:rPr lang="en-US" dirty="0" err="1"/>
              <a:t>사진파일과</a:t>
            </a:r>
            <a:r>
              <a:rPr lang="en-US" dirty="0"/>
              <a:t> </a:t>
            </a:r>
          </a:p>
          <a:p>
            <a:r>
              <a:rPr lang="en-US" dirty="0" err="1"/>
              <a:t>DB에</a:t>
            </a:r>
            <a:r>
              <a:rPr lang="en-US" dirty="0"/>
              <a:t> </a:t>
            </a:r>
            <a:r>
              <a:rPr lang="en-US" dirty="0" err="1"/>
              <a:t>저장되어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파일을</a:t>
            </a:r>
            <a:r>
              <a:rPr lang="en-US" dirty="0"/>
              <a:t> </a:t>
            </a:r>
          </a:p>
          <a:p>
            <a:r>
              <a:rPr lang="en-US" dirty="0" err="1"/>
              <a:t>Flask에</a:t>
            </a:r>
            <a:r>
              <a:rPr lang="en-US" dirty="0"/>
              <a:t> </a:t>
            </a:r>
            <a:r>
              <a:rPr lang="en-US" dirty="0" err="1"/>
              <a:t>보내</a:t>
            </a:r>
            <a:r>
              <a:rPr lang="en-US" dirty="0"/>
              <a:t> </a:t>
            </a:r>
          </a:p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rekognition을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일치여부를</a:t>
            </a:r>
            <a:r>
              <a:rPr lang="en-US" dirty="0"/>
              <a:t> </a:t>
            </a:r>
            <a:r>
              <a:rPr lang="en-US" dirty="0" err="1"/>
              <a:t>판단하여</a:t>
            </a:r>
            <a:r>
              <a:rPr lang="en-US" dirty="0"/>
              <a:t> </a:t>
            </a:r>
          </a:p>
          <a:p>
            <a:r>
              <a:rPr lang="en-US" dirty="0" err="1"/>
              <a:t>다시</a:t>
            </a:r>
            <a:r>
              <a:rPr lang="en-US" dirty="0"/>
              <a:t> </a:t>
            </a:r>
            <a:r>
              <a:rPr lang="en-US" dirty="0" err="1"/>
              <a:t>서버에</a:t>
            </a:r>
            <a:r>
              <a:rPr lang="en-US" dirty="0"/>
              <a:t> </a:t>
            </a:r>
            <a:r>
              <a:rPr lang="en-US" dirty="0" err="1"/>
              <a:t>보내</a:t>
            </a:r>
            <a:endParaRPr lang="en-US" dirty="0"/>
          </a:p>
          <a:p>
            <a:r>
              <a:rPr lang="en-US" dirty="0" err="1"/>
              <a:t>일치한다면</a:t>
            </a:r>
            <a:r>
              <a:rPr lang="en-US" dirty="0"/>
              <a:t> </a:t>
            </a:r>
            <a:r>
              <a:rPr lang="en-US" dirty="0" err="1"/>
              <a:t>접근을</a:t>
            </a:r>
            <a:r>
              <a:rPr lang="en-US" dirty="0"/>
              <a:t> </a:t>
            </a:r>
            <a:r>
              <a:rPr lang="en-US" dirty="0" err="1"/>
              <a:t>허용하고</a:t>
            </a:r>
            <a:r>
              <a:rPr lang="en-US" dirty="0"/>
              <a:t> </a:t>
            </a:r>
            <a:r>
              <a:rPr lang="en-US" dirty="0" err="1"/>
              <a:t>일치하지</a:t>
            </a:r>
            <a:r>
              <a:rPr lang="en-US" dirty="0"/>
              <a:t> </a:t>
            </a:r>
            <a:r>
              <a:rPr lang="en-US" dirty="0" err="1"/>
              <a:t>않으면</a:t>
            </a:r>
            <a:r>
              <a:rPr lang="en-US" dirty="0"/>
              <a:t> </a:t>
            </a:r>
            <a:r>
              <a:rPr lang="en-US" dirty="0" err="1"/>
              <a:t>접근을</a:t>
            </a:r>
            <a:r>
              <a:rPr lang="en-US" dirty="0"/>
              <a:t> </a:t>
            </a:r>
            <a:r>
              <a:rPr lang="en-US" dirty="0" err="1"/>
              <a:t>허용하지</a:t>
            </a:r>
            <a:r>
              <a:rPr lang="en-US" dirty="0"/>
              <a:t> </a:t>
            </a:r>
            <a:r>
              <a:rPr lang="en-US" dirty="0" err="1"/>
              <a:t>않습니다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case2) </a:t>
            </a:r>
            <a:r>
              <a:rPr lang="en-US" dirty="0" err="1"/>
              <a:t>관리자의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</a:p>
          <a:p>
            <a:r>
              <a:rPr lang="en-US" dirty="0" err="1"/>
              <a:t>관리자페이지</a:t>
            </a:r>
            <a:r>
              <a:rPr lang="en-US" dirty="0"/>
              <a:t>(</a:t>
            </a:r>
            <a:r>
              <a:rPr lang="en-US" dirty="0" err="1"/>
              <a:t>근태관리</a:t>
            </a:r>
            <a:r>
              <a:rPr lang="en-US" dirty="0"/>
              <a:t>, </a:t>
            </a:r>
            <a:r>
              <a:rPr lang="en-US" dirty="0" err="1"/>
              <a:t>휴가승인</a:t>
            </a:r>
            <a:r>
              <a:rPr lang="en-US" dirty="0"/>
              <a:t>, </a:t>
            </a:r>
            <a:r>
              <a:rPr lang="en-US" dirty="0" err="1"/>
              <a:t>계정추가</a:t>
            </a:r>
            <a:r>
              <a:rPr lang="en-US" dirty="0"/>
              <a:t>)에 </a:t>
            </a:r>
            <a:r>
              <a:rPr lang="en-US" dirty="0" err="1"/>
              <a:t>접근시에</a:t>
            </a:r>
            <a:r>
              <a:rPr lang="en-US" dirty="0"/>
              <a:t> </a:t>
            </a:r>
            <a:r>
              <a:rPr lang="en-US" dirty="0" err="1"/>
              <a:t>일련의</a:t>
            </a:r>
            <a:r>
              <a:rPr lang="en-US" dirty="0"/>
              <a:t> </a:t>
            </a:r>
            <a:r>
              <a:rPr lang="en-US" dirty="0" err="1"/>
              <a:t>과정을</a:t>
            </a:r>
            <a:r>
              <a:rPr lang="en-US" dirty="0"/>
              <a:t> </a:t>
            </a:r>
            <a:r>
              <a:rPr lang="en-US" dirty="0" err="1"/>
              <a:t>동일하게</a:t>
            </a:r>
            <a:r>
              <a:rPr lang="en-US" dirty="0"/>
              <a:t> </a:t>
            </a:r>
            <a:r>
              <a:rPr lang="en-US" dirty="0" err="1"/>
              <a:t>진행합니다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case1) 로그인 후 사원의 경우 휴가신청, 문서관리 페이지에 진입시에 클라이언트에서 opencv의  haar cascade를 통해 </a:t>
            </a:r>
          </a:p>
          <a:p>
            <a:r>
              <a:rPr lang="en-US"/>
              <a:t>얼굴이 캠에 인식된다면 자동으로 캡쳐되어 사진파일이 서버로 이동되고 </a:t>
            </a:r>
          </a:p>
          <a:p>
            <a:r>
              <a:rPr lang="en-US"/>
              <a:t>받아온 사진파일과 </a:t>
            </a:r>
          </a:p>
          <a:p>
            <a:r>
              <a:rPr lang="en-US"/>
              <a:t>DB에 저장되어 있는 파일을 </a:t>
            </a:r>
          </a:p>
          <a:p>
            <a:r>
              <a:rPr lang="en-US"/>
              <a:t>Flask에 보내 </a:t>
            </a:r>
          </a:p>
          <a:p>
            <a:r>
              <a:rPr lang="en-US"/>
              <a:t>aws rekognition을 통해 일치여부를 판단하여 </a:t>
            </a:r>
          </a:p>
          <a:p>
            <a:r>
              <a:rPr lang="en-US"/>
              <a:t>다시 서버에 보내</a:t>
            </a:r>
          </a:p>
          <a:p>
            <a:r>
              <a:rPr lang="en-US"/>
              <a:t>일치한다면 접근을 허용하고 일치하지 않으면 접근을 허용하지 않습니다.</a:t>
            </a:r>
          </a:p>
          <a:p>
            <a:endParaRPr lang="en-US"/>
          </a:p>
          <a:p>
            <a:r>
              <a:rPr lang="en-US"/>
              <a:t>case2) 관리자의 경우 </a:t>
            </a:r>
          </a:p>
          <a:p>
            <a:r>
              <a:rPr lang="en-US"/>
              <a:t>관리자페이지(근태관리, 휴가승인, 계정추가)에 접근시에 일련의 과정을 동일하게 진행합니다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svg"/><Relationship Id="rId3" Type="http://schemas.openxmlformats.org/officeDocument/2006/relationships/image" Target="../media/image16.png"/><Relationship Id="rId21" Type="http://schemas.openxmlformats.org/officeDocument/2006/relationships/image" Target="../media/image34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svg"/><Relationship Id="rId28" Type="http://schemas.openxmlformats.org/officeDocument/2006/relationships/image" Target="../media/image41.sv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tunebusinessinsights.com/ko/business-process-management-bpm-market-102639" TargetMode="External"/><Relationship Id="rId2" Type="http://schemas.openxmlformats.org/officeDocument/2006/relationships/hyperlink" Target="https://www.fortunebusinessinsights.com/ko/industry-reports/facial-recognition-market-10106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xpressvpn.com/kr/blog/the-true-cost-of-cyber-attack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3984" y="3279341"/>
            <a:ext cx="6749106" cy="18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53"/>
              </a:lnSpc>
            </a:pPr>
            <a:r>
              <a:rPr lang="en-US" sz="9380">
                <a:solidFill>
                  <a:srgbClr val="2038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Peeka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733800" y="5437495"/>
            <a:ext cx="10744199" cy="1669373"/>
            <a:chOff x="0" y="0"/>
            <a:chExt cx="2522104" cy="43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2104" cy="439670"/>
            </a:xfrm>
            <a:custGeom>
              <a:avLst/>
              <a:gdLst/>
              <a:ahLst/>
              <a:cxnLst/>
              <a:rect l="l" t="t" r="r" b="b"/>
              <a:pathLst>
                <a:path w="2522104" h="439670">
                  <a:moveTo>
                    <a:pt x="0" y="0"/>
                  </a:moveTo>
                  <a:lnTo>
                    <a:pt x="2522104" y="0"/>
                  </a:lnTo>
                  <a:lnTo>
                    <a:pt x="2522104" y="439670"/>
                  </a:lnTo>
                  <a:lnTo>
                    <a:pt x="0" y="439670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2522104" cy="55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61562" y="5898340"/>
            <a:ext cx="9911638" cy="594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060" dirty="0" err="1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얼굴인식</a:t>
            </a:r>
            <a:r>
              <a:rPr lang="en-US" sz="3060" dirty="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60" dirty="0" err="1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기술을</a:t>
            </a:r>
            <a:r>
              <a:rPr lang="en-US" sz="3060" dirty="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60" dirty="0" err="1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이용한</a:t>
            </a:r>
            <a:r>
              <a:rPr lang="en-US" sz="3060" dirty="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60" dirty="0" err="1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보안</a:t>
            </a:r>
            <a:r>
              <a:rPr lang="en-US" sz="3060" dirty="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60" dirty="0" err="1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강화</a:t>
            </a:r>
            <a:r>
              <a:rPr lang="en-US" sz="3060" dirty="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60" dirty="0" err="1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업무</a:t>
            </a:r>
            <a:r>
              <a:rPr lang="en-US" sz="3060" dirty="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60" dirty="0" err="1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프로세스</a:t>
            </a:r>
            <a:r>
              <a:rPr lang="en-US" sz="3060" dirty="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60" dirty="0" err="1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시스템</a:t>
            </a:r>
            <a:endParaRPr lang="en-US" sz="3060" dirty="0">
              <a:solidFill>
                <a:srgbClr val="F6F5F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546" y="824728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91752" y="1777771"/>
            <a:ext cx="13005545" cy="5792386"/>
          </a:xfrm>
          <a:custGeom>
            <a:avLst/>
            <a:gdLst/>
            <a:ahLst/>
            <a:cxnLst/>
            <a:rect l="l" t="t" r="r" b="b"/>
            <a:pathLst>
              <a:path w="13005545" h="5792386">
                <a:moveTo>
                  <a:pt x="0" y="0"/>
                </a:moveTo>
                <a:lnTo>
                  <a:pt x="13005545" y="0"/>
                </a:lnTo>
                <a:lnTo>
                  <a:pt x="13005545" y="5792386"/>
                </a:lnTo>
                <a:lnTo>
                  <a:pt x="0" y="579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14600" y="873897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제품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및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서비스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소개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84559" y="951456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8DA695B-009B-EEC9-9FD6-A8671F1465E5}"/>
              </a:ext>
            </a:extLst>
          </p:cNvPr>
          <p:cNvSpPr/>
          <p:nvPr/>
        </p:nvSpPr>
        <p:spPr>
          <a:xfrm>
            <a:off x="2077690" y="6891340"/>
            <a:ext cx="13500399" cy="3235778"/>
          </a:xfrm>
          <a:custGeom>
            <a:avLst/>
            <a:gdLst/>
            <a:ahLst/>
            <a:cxnLst/>
            <a:rect l="l" t="t" r="r" b="b"/>
            <a:pathLst>
              <a:path w="13500399" h="3235778">
                <a:moveTo>
                  <a:pt x="0" y="0"/>
                </a:moveTo>
                <a:lnTo>
                  <a:pt x="13500399" y="0"/>
                </a:lnTo>
                <a:lnTo>
                  <a:pt x="13500399" y="3235778"/>
                </a:lnTo>
                <a:lnTo>
                  <a:pt x="0" y="323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22" b="-172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7800" y="2245906"/>
            <a:ext cx="7696200" cy="7774394"/>
          </a:xfrm>
          <a:custGeom>
            <a:avLst/>
            <a:gdLst/>
            <a:ahLst/>
            <a:cxnLst/>
            <a:rect l="l" t="t" r="r" b="b"/>
            <a:pathLst>
              <a:path w="7191009" h="8229600">
                <a:moveTo>
                  <a:pt x="0" y="0"/>
                </a:moveTo>
                <a:lnTo>
                  <a:pt x="7191009" y="0"/>
                </a:lnTo>
                <a:lnTo>
                  <a:pt x="71910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제품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및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서비스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소개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DBBEE8-1581-04BA-E566-D98E0C58B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7" r="1439"/>
          <a:stretch/>
        </p:blipFill>
        <p:spPr>
          <a:xfrm>
            <a:off x="9296400" y="2286000"/>
            <a:ext cx="82296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72141" y="2516743"/>
            <a:ext cx="13044767" cy="6692388"/>
          </a:xfrm>
          <a:custGeom>
            <a:avLst/>
            <a:gdLst/>
            <a:ahLst/>
            <a:cxnLst/>
            <a:rect l="l" t="t" r="r" b="b"/>
            <a:pathLst>
              <a:path w="13044767" h="6692388">
                <a:moveTo>
                  <a:pt x="0" y="0"/>
                </a:moveTo>
                <a:lnTo>
                  <a:pt x="13044767" y="0"/>
                </a:lnTo>
                <a:lnTo>
                  <a:pt x="13044767" y="6692388"/>
                </a:lnTo>
                <a:lnTo>
                  <a:pt x="0" y="6692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제품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및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서비스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소개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89610" y="2324100"/>
            <a:ext cx="12508779" cy="7129311"/>
          </a:xfrm>
          <a:custGeom>
            <a:avLst/>
            <a:gdLst/>
            <a:ahLst/>
            <a:cxnLst/>
            <a:rect l="l" t="t" r="r" b="b"/>
            <a:pathLst>
              <a:path w="12508779" h="7129311">
                <a:moveTo>
                  <a:pt x="0" y="0"/>
                </a:moveTo>
                <a:lnTo>
                  <a:pt x="12508779" y="0"/>
                </a:lnTo>
                <a:lnTo>
                  <a:pt x="12508779" y="7129311"/>
                </a:lnTo>
                <a:lnTo>
                  <a:pt x="0" y="712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제품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및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서비스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소개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트러블슈팅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503253D-3D6D-4D2C-7BEB-4C0167326F8D}"/>
              </a:ext>
            </a:extLst>
          </p:cNvPr>
          <p:cNvSpPr txBox="1"/>
          <p:nvPr/>
        </p:nvSpPr>
        <p:spPr>
          <a:xfrm>
            <a:off x="1112713" y="2341687"/>
            <a:ext cx="12188163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기술적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문제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중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얼굴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인식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시스템이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해킹되거나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얼굴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이미지나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3D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모델을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사용한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위조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시도에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대한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보안점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해결방안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라이브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니스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감지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노트북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카메라의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한계점이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있어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손동작을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사용한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감지를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추가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필요한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방안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3D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깊이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인식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카메라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사용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3D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깊이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카메라를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사용하여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얼굴의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입체적인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구조를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확인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사진이나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평면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이미지를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쉽게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구분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가능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3608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트러블슈팅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777BF45D-09CC-03C8-ABFD-6DE6878B8889}"/>
              </a:ext>
            </a:extLst>
          </p:cNvPr>
          <p:cNvSpPr txBox="1"/>
          <p:nvPr/>
        </p:nvSpPr>
        <p:spPr>
          <a:xfrm>
            <a:off x="1112713" y="2183313"/>
            <a:ext cx="15733029" cy="744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개인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-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https에서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flask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사용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불가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해결방안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apache서버에서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localhost -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http를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사용하여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flask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사용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필요한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방안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nginx  reverse proxy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사용으로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내부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서버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외부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노출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방지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및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ssl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사용등을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통한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보안과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로드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밸런싱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역할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수행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flask에서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인증서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사용으로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https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사용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※ reverse proxy</a:t>
            </a: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리버스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프록시는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인터넷과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서버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사이에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존재하는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프록시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서버로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실제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서버를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대신하여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클라이언트의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요청을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받아서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동작한다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리버스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프록시를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이해하기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위해서는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먼저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포워드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프록시를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이해하고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이와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비교하는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것이</a:t>
            </a:r>
            <a:r>
              <a:rPr lang="en-US" sz="3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편리</a:t>
            </a:r>
            <a:endParaRPr lang="en-US" sz="3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5966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79225" y="2240463"/>
            <a:ext cx="16230600" cy="77771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시연영상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722" y="3050785"/>
            <a:ext cx="4046220" cy="3047238"/>
          </a:xfrm>
          <a:custGeom>
            <a:avLst/>
            <a:gdLst/>
            <a:ahLst/>
            <a:cxnLst/>
            <a:rect l="l" t="t" r="r" b="b"/>
            <a:pathLst>
              <a:path w="4046220" h="3047238">
                <a:moveTo>
                  <a:pt x="0" y="0"/>
                </a:moveTo>
                <a:lnTo>
                  <a:pt x="4046220" y="0"/>
                </a:lnTo>
                <a:lnTo>
                  <a:pt x="4046220" y="3047238"/>
                </a:lnTo>
                <a:lnTo>
                  <a:pt x="0" y="3047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41252" y="1857493"/>
            <a:ext cx="1735074" cy="1735074"/>
          </a:xfrm>
          <a:custGeom>
            <a:avLst/>
            <a:gdLst/>
            <a:ahLst/>
            <a:cxnLst/>
            <a:rect l="l" t="t" r="r" b="b"/>
            <a:pathLst>
              <a:path w="1735074" h="1735074">
                <a:moveTo>
                  <a:pt x="0" y="0"/>
                </a:moveTo>
                <a:lnTo>
                  <a:pt x="1735074" y="0"/>
                </a:lnTo>
                <a:lnTo>
                  <a:pt x="1735074" y="1735074"/>
                </a:lnTo>
                <a:lnTo>
                  <a:pt x="0" y="1735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577444" y="2022085"/>
            <a:ext cx="1316736" cy="1415034"/>
          </a:xfrm>
          <a:custGeom>
            <a:avLst/>
            <a:gdLst/>
            <a:ahLst/>
            <a:cxnLst/>
            <a:rect l="l" t="t" r="r" b="b"/>
            <a:pathLst>
              <a:path w="1316736" h="1415034">
                <a:moveTo>
                  <a:pt x="0" y="0"/>
                </a:moveTo>
                <a:lnTo>
                  <a:pt x="1316736" y="0"/>
                </a:lnTo>
                <a:lnTo>
                  <a:pt x="1316736" y="1415034"/>
                </a:lnTo>
                <a:lnTo>
                  <a:pt x="0" y="1415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4475967" y="4304951"/>
            <a:ext cx="2471305" cy="300609"/>
          </a:xfrm>
          <a:custGeom>
            <a:avLst/>
            <a:gdLst/>
            <a:ahLst/>
            <a:cxnLst/>
            <a:rect l="l" t="t" r="r" b="b"/>
            <a:pathLst>
              <a:path w="2471305" h="300609">
                <a:moveTo>
                  <a:pt x="0" y="0"/>
                </a:moveTo>
                <a:lnTo>
                  <a:pt x="2471304" y="0"/>
                </a:lnTo>
                <a:lnTo>
                  <a:pt x="2471304" y="300609"/>
                </a:lnTo>
                <a:lnTo>
                  <a:pt x="0" y="3006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342704" y="4296646"/>
            <a:ext cx="2767258" cy="336609"/>
          </a:xfrm>
          <a:custGeom>
            <a:avLst/>
            <a:gdLst/>
            <a:ahLst/>
            <a:cxnLst/>
            <a:rect l="l" t="t" r="r" b="b"/>
            <a:pathLst>
              <a:path w="2767258" h="336609">
                <a:moveTo>
                  <a:pt x="0" y="0"/>
                </a:moveTo>
                <a:lnTo>
                  <a:pt x="2767258" y="0"/>
                </a:lnTo>
                <a:lnTo>
                  <a:pt x="2767258" y="336609"/>
                </a:lnTo>
                <a:lnTo>
                  <a:pt x="0" y="3366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018860" y="7303348"/>
            <a:ext cx="3323844" cy="1748790"/>
          </a:xfrm>
          <a:custGeom>
            <a:avLst/>
            <a:gdLst/>
            <a:ahLst/>
            <a:cxnLst/>
            <a:rect l="l" t="t" r="r" b="b"/>
            <a:pathLst>
              <a:path w="3323844" h="1748790">
                <a:moveTo>
                  <a:pt x="0" y="0"/>
                </a:moveTo>
                <a:lnTo>
                  <a:pt x="3323844" y="0"/>
                </a:lnTo>
                <a:lnTo>
                  <a:pt x="3323844" y="1748790"/>
                </a:lnTo>
                <a:lnTo>
                  <a:pt x="0" y="17487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243308" y="3590281"/>
            <a:ext cx="2866644" cy="1748790"/>
          </a:xfrm>
          <a:custGeom>
            <a:avLst/>
            <a:gdLst/>
            <a:ahLst/>
            <a:cxnLst/>
            <a:rect l="l" t="t" r="r" b="b"/>
            <a:pathLst>
              <a:path w="2866644" h="1748790">
                <a:moveTo>
                  <a:pt x="0" y="0"/>
                </a:moveTo>
                <a:lnTo>
                  <a:pt x="2866644" y="0"/>
                </a:lnTo>
                <a:lnTo>
                  <a:pt x="2866644" y="1748790"/>
                </a:lnTo>
                <a:lnTo>
                  <a:pt x="0" y="1748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529062" y="3347954"/>
            <a:ext cx="2866644" cy="1748790"/>
          </a:xfrm>
          <a:custGeom>
            <a:avLst/>
            <a:gdLst/>
            <a:ahLst/>
            <a:cxnLst/>
            <a:rect l="l" t="t" r="r" b="b"/>
            <a:pathLst>
              <a:path w="2866644" h="1748790">
                <a:moveTo>
                  <a:pt x="0" y="0"/>
                </a:moveTo>
                <a:lnTo>
                  <a:pt x="2866644" y="0"/>
                </a:lnTo>
                <a:lnTo>
                  <a:pt x="2866644" y="1748790"/>
                </a:lnTo>
                <a:lnTo>
                  <a:pt x="0" y="1748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8342454" y="5600278"/>
            <a:ext cx="411480" cy="1341882"/>
          </a:xfrm>
          <a:custGeom>
            <a:avLst/>
            <a:gdLst/>
            <a:ahLst/>
            <a:cxnLst/>
            <a:rect l="l" t="t" r="r" b="b"/>
            <a:pathLst>
              <a:path w="411480" h="1341882">
                <a:moveTo>
                  <a:pt x="0" y="0"/>
                </a:moveTo>
                <a:lnTo>
                  <a:pt x="411480" y="0"/>
                </a:lnTo>
                <a:lnTo>
                  <a:pt x="411480" y="1341882"/>
                </a:lnTo>
                <a:lnTo>
                  <a:pt x="0" y="13418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7807950" y="3985759"/>
            <a:ext cx="1593342" cy="1126998"/>
          </a:xfrm>
          <a:custGeom>
            <a:avLst/>
            <a:gdLst/>
            <a:ahLst/>
            <a:cxnLst/>
            <a:rect l="l" t="t" r="r" b="b"/>
            <a:pathLst>
              <a:path w="1593342" h="1126998">
                <a:moveTo>
                  <a:pt x="0" y="0"/>
                </a:moveTo>
                <a:lnTo>
                  <a:pt x="1593342" y="0"/>
                </a:lnTo>
                <a:lnTo>
                  <a:pt x="1593342" y="1126998"/>
                </a:lnTo>
                <a:lnTo>
                  <a:pt x="0" y="112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183702" y="6853006"/>
            <a:ext cx="1453896" cy="1453896"/>
          </a:xfrm>
          <a:custGeom>
            <a:avLst/>
            <a:gdLst/>
            <a:ahLst/>
            <a:cxnLst/>
            <a:rect l="l" t="t" r="r" b="b"/>
            <a:pathLst>
              <a:path w="1453896" h="1453896">
                <a:moveTo>
                  <a:pt x="0" y="0"/>
                </a:moveTo>
                <a:lnTo>
                  <a:pt x="1453896" y="0"/>
                </a:lnTo>
                <a:lnTo>
                  <a:pt x="1453896" y="1453896"/>
                </a:lnTo>
                <a:lnTo>
                  <a:pt x="0" y="14538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5081414" y="3243104"/>
            <a:ext cx="1275588" cy="681228"/>
          </a:xfrm>
          <a:custGeom>
            <a:avLst/>
            <a:gdLst/>
            <a:ahLst/>
            <a:cxnLst/>
            <a:rect l="l" t="t" r="r" b="b"/>
            <a:pathLst>
              <a:path w="1275588" h="681228">
                <a:moveTo>
                  <a:pt x="0" y="0"/>
                </a:moveTo>
                <a:lnTo>
                  <a:pt x="1275588" y="0"/>
                </a:lnTo>
                <a:lnTo>
                  <a:pt x="1275588" y="681228"/>
                </a:lnTo>
                <a:lnTo>
                  <a:pt x="0" y="68122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1088539" y="3131884"/>
            <a:ext cx="1275588" cy="681228"/>
          </a:xfrm>
          <a:custGeom>
            <a:avLst/>
            <a:gdLst/>
            <a:ahLst/>
            <a:cxnLst/>
            <a:rect l="l" t="t" r="r" b="b"/>
            <a:pathLst>
              <a:path w="1275588" h="681228">
                <a:moveTo>
                  <a:pt x="0" y="0"/>
                </a:moveTo>
                <a:lnTo>
                  <a:pt x="1275588" y="0"/>
                </a:lnTo>
                <a:lnTo>
                  <a:pt x="1275588" y="681228"/>
                </a:lnTo>
                <a:lnTo>
                  <a:pt x="0" y="68122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756043" y="4386480"/>
            <a:ext cx="1972277" cy="1173644"/>
          </a:xfrm>
          <a:custGeom>
            <a:avLst/>
            <a:gdLst/>
            <a:ahLst/>
            <a:cxnLst/>
            <a:rect l="l" t="t" r="r" b="b"/>
            <a:pathLst>
              <a:path w="1972277" h="1173644">
                <a:moveTo>
                  <a:pt x="0" y="0"/>
                </a:moveTo>
                <a:lnTo>
                  <a:pt x="1972277" y="0"/>
                </a:lnTo>
                <a:lnTo>
                  <a:pt x="1972277" y="1173645"/>
                </a:lnTo>
                <a:lnTo>
                  <a:pt x="0" y="117364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53576" b="-50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7174728" y="3050785"/>
            <a:ext cx="1332738" cy="953262"/>
          </a:xfrm>
          <a:custGeom>
            <a:avLst/>
            <a:gdLst/>
            <a:ahLst/>
            <a:cxnLst/>
            <a:rect l="l" t="t" r="r" b="b"/>
            <a:pathLst>
              <a:path w="1332738" h="953262">
                <a:moveTo>
                  <a:pt x="0" y="0"/>
                </a:moveTo>
                <a:lnTo>
                  <a:pt x="1332738" y="0"/>
                </a:lnTo>
                <a:lnTo>
                  <a:pt x="1332738" y="953262"/>
                </a:lnTo>
                <a:lnTo>
                  <a:pt x="0" y="95326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7220028" y="7990084"/>
            <a:ext cx="2894017" cy="375318"/>
          </a:xfrm>
          <a:custGeom>
            <a:avLst/>
            <a:gdLst/>
            <a:ahLst/>
            <a:cxnLst/>
            <a:rect l="l" t="t" r="r" b="b"/>
            <a:pathLst>
              <a:path w="2894017" h="375318">
                <a:moveTo>
                  <a:pt x="0" y="0"/>
                </a:moveTo>
                <a:lnTo>
                  <a:pt x="2894017" y="0"/>
                </a:lnTo>
                <a:lnTo>
                  <a:pt x="2894017" y="375318"/>
                </a:lnTo>
                <a:lnTo>
                  <a:pt x="0" y="37531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3090727" y="4396005"/>
            <a:ext cx="832220" cy="1173644"/>
          </a:xfrm>
          <a:custGeom>
            <a:avLst/>
            <a:gdLst/>
            <a:ahLst/>
            <a:cxnLst/>
            <a:rect l="l" t="t" r="r" b="b"/>
            <a:pathLst>
              <a:path w="832220" h="1173644">
                <a:moveTo>
                  <a:pt x="0" y="0"/>
                </a:moveTo>
                <a:lnTo>
                  <a:pt x="832220" y="0"/>
                </a:lnTo>
                <a:lnTo>
                  <a:pt x="832220" y="1173645"/>
                </a:lnTo>
                <a:lnTo>
                  <a:pt x="0" y="11736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3732816" y="3141142"/>
            <a:ext cx="2459136" cy="2459136"/>
          </a:xfrm>
          <a:custGeom>
            <a:avLst/>
            <a:gdLst/>
            <a:ahLst/>
            <a:cxnLst/>
            <a:rect l="l" t="t" r="r" b="b"/>
            <a:pathLst>
              <a:path w="2459136" h="2459136">
                <a:moveTo>
                  <a:pt x="0" y="0"/>
                </a:moveTo>
                <a:lnTo>
                  <a:pt x="2459136" y="0"/>
                </a:lnTo>
                <a:lnTo>
                  <a:pt x="2459136" y="2459136"/>
                </a:lnTo>
                <a:lnTo>
                  <a:pt x="0" y="245913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2941333">
            <a:off x="10117860" y="5929672"/>
            <a:ext cx="3636047" cy="442288"/>
          </a:xfrm>
          <a:custGeom>
            <a:avLst/>
            <a:gdLst/>
            <a:ahLst/>
            <a:cxnLst/>
            <a:rect l="l" t="t" r="r" b="b"/>
            <a:pathLst>
              <a:path w="3636047" h="442288">
                <a:moveTo>
                  <a:pt x="0" y="0"/>
                </a:moveTo>
                <a:lnTo>
                  <a:pt x="3636046" y="0"/>
                </a:lnTo>
                <a:lnTo>
                  <a:pt x="3636046" y="442288"/>
                </a:lnTo>
                <a:lnTo>
                  <a:pt x="0" y="442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4756644" y="5339071"/>
            <a:ext cx="411480" cy="729234"/>
          </a:xfrm>
          <a:custGeom>
            <a:avLst/>
            <a:gdLst/>
            <a:ahLst/>
            <a:cxnLst/>
            <a:rect l="l" t="t" r="r" b="b"/>
            <a:pathLst>
              <a:path w="411480" h="729234">
                <a:moveTo>
                  <a:pt x="0" y="0"/>
                </a:moveTo>
                <a:lnTo>
                  <a:pt x="411480" y="0"/>
                </a:lnTo>
                <a:lnTo>
                  <a:pt x="411480" y="729234"/>
                </a:lnTo>
                <a:lnTo>
                  <a:pt x="0" y="72923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1726333" y="6503105"/>
            <a:ext cx="6459447" cy="2572830"/>
          </a:xfrm>
          <a:custGeom>
            <a:avLst/>
            <a:gdLst/>
            <a:ahLst/>
            <a:cxnLst/>
            <a:rect l="l" t="t" r="r" b="b"/>
            <a:pathLst>
              <a:path w="6459447" h="2572830">
                <a:moveTo>
                  <a:pt x="0" y="0"/>
                </a:moveTo>
                <a:lnTo>
                  <a:pt x="6459447" y="0"/>
                </a:lnTo>
                <a:lnTo>
                  <a:pt x="6459447" y="2572830"/>
                </a:lnTo>
                <a:lnTo>
                  <a:pt x="0" y="257283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1847752" y="6773108"/>
            <a:ext cx="1698738" cy="1016412"/>
          </a:xfrm>
          <a:custGeom>
            <a:avLst/>
            <a:gdLst/>
            <a:ahLst/>
            <a:cxnLst/>
            <a:rect l="l" t="t" r="r" b="b"/>
            <a:pathLst>
              <a:path w="1698738" h="1016412">
                <a:moveTo>
                  <a:pt x="0" y="0"/>
                </a:moveTo>
                <a:lnTo>
                  <a:pt x="1698738" y="0"/>
                </a:lnTo>
                <a:lnTo>
                  <a:pt x="1698738" y="1016412"/>
                </a:lnTo>
                <a:lnTo>
                  <a:pt x="0" y="1016412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3612863" y="7346682"/>
            <a:ext cx="1143781" cy="1513418"/>
          </a:xfrm>
          <a:custGeom>
            <a:avLst/>
            <a:gdLst/>
            <a:ahLst/>
            <a:cxnLst/>
            <a:rect l="l" t="t" r="r" b="b"/>
            <a:pathLst>
              <a:path w="1143781" h="1513418">
                <a:moveTo>
                  <a:pt x="0" y="0"/>
                </a:moveTo>
                <a:lnTo>
                  <a:pt x="1143781" y="0"/>
                </a:lnTo>
                <a:lnTo>
                  <a:pt x="1143781" y="1513418"/>
                </a:lnTo>
                <a:lnTo>
                  <a:pt x="0" y="1513418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4823319" y="6648443"/>
            <a:ext cx="1429344" cy="1019934"/>
          </a:xfrm>
          <a:custGeom>
            <a:avLst/>
            <a:gdLst/>
            <a:ahLst/>
            <a:cxnLst/>
            <a:rect l="l" t="t" r="r" b="b"/>
            <a:pathLst>
              <a:path w="1429344" h="1019934">
                <a:moveTo>
                  <a:pt x="0" y="0"/>
                </a:moveTo>
                <a:lnTo>
                  <a:pt x="1429344" y="0"/>
                </a:lnTo>
                <a:lnTo>
                  <a:pt x="1429344" y="1019934"/>
                </a:lnTo>
                <a:lnTo>
                  <a:pt x="0" y="1019934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4962384" y="7906502"/>
            <a:ext cx="3131160" cy="849886"/>
          </a:xfrm>
          <a:custGeom>
            <a:avLst/>
            <a:gdLst/>
            <a:ahLst/>
            <a:cxnLst/>
            <a:rect l="l" t="t" r="r" b="b"/>
            <a:pathLst>
              <a:path w="3131160" h="849886">
                <a:moveTo>
                  <a:pt x="0" y="0"/>
                </a:moveTo>
                <a:lnTo>
                  <a:pt x="3131160" y="0"/>
                </a:lnTo>
                <a:lnTo>
                  <a:pt x="3131160" y="849886"/>
                </a:lnTo>
                <a:lnTo>
                  <a:pt x="0" y="849886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2522840" y="301753"/>
            <a:ext cx="13242320" cy="95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49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시스템 아키텍처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98650" y="3485596"/>
            <a:ext cx="1381430" cy="623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Client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46503" y="7068814"/>
            <a:ext cx="1731459" cy="4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dirty="0" err="1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DataBase</a:t>
            </a:r>
            <a:endParaRPr lang="en-US" sz="2700" dirty="0">
              <a:solidFill>
                <a:srgbClr val="000000"/>
              </a:solidFill>
              <a:latin typeface="Nanum Square Ultra-Bold"/>
              <a:ea typeface="Nanum Square Ultra-Bold"/>
              <a:cs typeface="Nanum Square Ultra-Bold"/>
              <a:sym typeface="Nanum Square Ultra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455274" y="3188016"/>
            <a:ext cx="1593342" cy="624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5"/>
              </a:lnSpc>
            </a:pPr>
            <a:r>
              <a:rPr lang="en-US" sz="3603" dirty="0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Server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49650" y="3828017"/>
            <a:ext cx="1275587" cy="423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397" dirty="0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request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156775" y="3812066"/>
            <a:ext cx="1207351" cy="412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397" dirty="0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request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992017" y="4548410"/>
            <a:ext cx="1359056" cy="41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1"/>
              </a:lnSpc>
            </a:pPr>
            <a:r>
              <a:rPr lang="en-US" sz="2394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response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046805" y="4558522"/>
            <a:ext cx="1359056" cy="41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1"/>
              </a:lnSpc>
            </a:pPr>
            <a:r>
              <a:rPr lang="en-US" sz="2394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response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1504" y="6112692"/>
            <a:ext cx="1429343" cy="4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dirty="0" err="1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외부</a:t>
            </a:r>
            <a:r>
              <a:rPr lang="en-US" sz="2700" dirty="0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API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904676" y="5102629"/>
            <a:ext cx="1698511" cy="4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Tomcat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73384" y="1705027"/>
            <a:ext cx="11541233" cy="8087950"/>
          </a:xfrm>
          <a:custGeom>
            <a:avLst/>
            <a:gdLst/>
            <a:ahLst/>
            <a:cxnLst/>
            <a:rect l="l" t="t" r="r" b="b"/>
            <a:pathLst>
              <a:path w="11541233" h="8087950">
                <a:moveTo>
                  <a:pt x="0" y="0"/>
                </a:moveTo>
                <a:lnTo>
                  <a:pt x="11541232" y="0"/>
                </a:lnTo>
                <a:lnTo>
                  <a:pt x="11541232" y="8087950"/>
                </a:lnTo>
                <a:lnTo>
                  <a:pt x="0" y="8087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522840" y="301753"/>
            <a:ext cx="13242320" cy="95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49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유스케이스 다이어그램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6822" y="1294690"/>
            <a:ext cx="10674230" cy="8992310"/>
          </a:xfrm>
          <a:custGeom>
            <a:avLst/>
            <a:gdLst/>
            <a:ahLst/>
            <a:cxnLst/>
            <a:rect l="l" t="t" r="r" b="b"/>
            <a:pathLst>
              <a:path w="10674230" h="8992310">
                <a:moveTo>
                  <a:pt x="0" y="0"/>
                </a:moveTo>
                <a:lnTo>
                  <a:pt x="10674229" y="0"/>
                </a:lnTo>
                <a:lnTo>
                  <a:pt x="10674229" y="8992310"/>
                </a:lnTo>
                <a:lnTo>
                  <a:pt x="0" y="8992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522840" y="301753"/>
            <a:ext cx="13242320" cy="95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49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E-R 다이어그램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262932" cy="10287000"/>
            <a:chOff x="0" y="0"/>
            <a:chExt cx="16494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9496" cy="2709333"/>
            </a:xfrm>
            <a:custGeom>
              <a:avLst/>
              <a:gdLst/>
              <a:ahLst/>
              <a:cxnLst/>
              <a:rect l="l" t="t" r="r" b="b"/>
              <a:pathLst>
                <a:path w="1649496" h="2709333">
                  <a:moveTo>
                    <a:pt x="0" y="0"/>
                  </a:moveTo>
                  <a:lnTo>
                    <a:pt x="1649496" y="0"/>
                  </a:lnTo>
                  <a:lnTo>
                    <a:pt x="1649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649496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668000" y="2246649"/>
            <a:ext cx="4582787" cy="579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제안</a:t>
            </a:r>
            <a:r>
              <a:rPr lang="en-US" sz="35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배경</a:t>
            </a:r>
            <a:r>
              <a:rPr lang="en-US" sz="35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및 </a:t>
            </a:r>
            <a:r>
              <a:rPr lang="en-US" sz="35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필요성</a:t>
            </a:r>
            <a:endParaRPr lang="en-US" sz="35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제품</a:t>
            </a:r>
            <a:r>
              <a:rPr lang="en-US" sz="35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및 </a:t>
            </a:r>
            <a:r>
              <a:rPr lang="en-US" sz="35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서비스</a:t>
            </a:r>
            <a:r>
              <a:rPr lang="en-US" sz="35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소개</a:t>
            </a:r>
            <a:endParaRPr lang="en-US" sz="35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경쟁사와의</a:t>
            </a:r>
            <a:r>
              <a:rPr lang="en-US" sz="35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비교</a:t>
            </a:r>
            <a:endParaRPr lang="en-US" sz="35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기대</a:t>
            </a:r>
            <a:r>
              <a:rPr lang="en-US" sz="35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방안</a:t>
            </a:r>
            <a:endParaRPr lang="en-US" sz="35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팀 </a:t>
            </a:r>
            <a:r>
              <a:rPr lang="en-US" sz="35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소개</a:t>
            </a:r>
            <a:endParaRPr lang="en-US" sz="35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endParaRPr lang="en-US" sz="35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404667" y="2246649"/>
            <a:ext cx="928501" cy="4806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0090" y="4527507"/>
            <a:ext cx="3462751" cy="99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7"/>
              </a:lnSpc>
            </a:pPr>
            <a:r>
              <a:rPr lang="en-US" sz="4998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77952" y="2530685"/>
            <a:ext cx="3630014" cy="7017582"/>
            <a:chOff x="0" y="0"/>
            <a:chExt cx="956053" cy="18482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6053" cy="1848252"/>
            </a:xfrm>
            <a:custGeom>
              <a:avLst/>
              <a:gdLst/>
              <a:ahLst/>
              <a:cxnLst/>
              <a:rect l="l" t="t" r="r" b="b"/>
              <a:pathLst>
                <a:path w="956053" h="1848252">
                  <a:moveTo>
                    <a:pt x="0" y="0"/>
                  </a:moveTo>
                  <a:lnTo>
                    <a:pt x="956053" y="0"/>
                  </a:lnTo>
                  <a:lnTo>
                    <a:pt x="956053" y="1848252"/>
                  </a:lnTo>
                  <a:lnTo>
                    <a:pt x="0" y="1848252"/>
                  </a:lnTo>
                  <a:close/>
                </a:path>
              </a:pathLst>
            </a:custGeom>
            <a:solidFill>
              <a:srgbClr val="203858"/>
            </a:solidFill>
            <a:ln w="104775" cap="sq">
              <a:solidFill>
                <a:srgbClr val="20385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956053" cy="1962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284024"/>
              </p:ext>
            </p:extLst>
          </p:nvPr>
        </p:nvGraphicFramePr>
        <p:xfrm>
          <a:off x="1936838" y="2923067"/>
          <a:ext cx="13048465" cy="6625198"/>
        </p:xfrm>
        <a:graphic>
          <a:graphicData uri="http://schemas.openxmlformats.org/drawingml/2006/table">
            <a:tbl>
              <a:tblPr/>
              <a:tblGrid>
                <a:gridCol w="3092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2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9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698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03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Docs wave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03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03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IBM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BPM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03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03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03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F6F5F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PEEKA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03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03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64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 dirty="0" err="1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얼굴</a:t>
                      </a:r>
                      <a:r>
                        <a:rPr lang="en-US" sz="2499" spc="-49" dirty="0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 </a:t>
                      </a:r>
                      <a:r>
                        <a:rPr lang="en-US" sz="2499" spc="-49" dirty="0" err="1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인식</a:t>
                      </a:r>
                      <a:endParaRPr lang="en-US" sz="11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F6F5F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44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 dirty="0" err="1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프로세스</a:t>
                      </a:r>
                      <a:r>
                        <a:rPr lang="en-US" sz="2499" spc="-49" dirty="0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 </a:t>
                      </a:r>
                      <a:r>
                        <a:rPr lang="en-US" sz="2499" spc="-49" dirty="0" err="1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자동화</a:t>
                      </a:r>
                      <a:endParaRPr lang="en-US" sz="11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F6F5F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283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 dirty="0" err="1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보안기능</a:t>
                      </a:r>
                      <a:endParaRPr lang="en-US" sz="11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F6F5F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164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 dirty="0" err="1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워크플로우</a:t>
                      </a:r>
                      <a:r>
                        <a:rPr lang="en-US" sz="2499" spc="-49" dirty="0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 </a:t>
                      </a:r>
                      <a:r>
                        <a:rPr lang="en-US" sz="2499" spc="-49" dirty="0" err="1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관리</a:t>
                      </a:r>
                      <a:endParaRPr lang="en-US" sz="11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F6F5F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164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 dirty="0" err="1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실시간</a:t>
                      </a:r>
                      <a:r>
                        <a:rPr lang="en-US" sz="2499" spc="-49" dirty="0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 </a:t>
                      </a:r>
                      <a:r>
                        <a:rPr lang="en-US" sz="2499" spc="-49" dirty="0" err="1">
                          <a:solidFill>
                            <a:srgbClr val="0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 Bold"/>
                        </a:rPr>
                        <a:t>대시보드</a:t>
                      </a:r>
                      <a:endParaRPr lang="en-US" sz="11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spc="-49" dirty="0">
                          <a:solidFill>
                            <a:srgbClr val="F6F5F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85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경쟁사와의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비교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78209" y="3006850"/>
            <a:ext cx="4644810" cy="159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8948" lvl="1" indent="-354474" algn="l">
              <a:lnSpc>
                <a:spcPts val="4597"/>
              </a:lnSpc>
              <a:buFont typeface="Arial"/>
              <a:buChar char="•"/>
            </a:pP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시스템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유지보수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및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비용절감</a:t>
            </a:r>
            <a:endParaRPr lang="en-US" sz="3283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>
              <a:lnSpc>
                <a:spcPts val="3197"/>
              </a:lnSpc>
            </a:pPr>
            <a:endParaRPr lang="en-US" sz="3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기대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방안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006850"/>
            <a:ext cx="4955231" cy="159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948" lvl="1" indent="-354474" algn="l">
              <a:lnSpc>
                <a:spcPts val="4597"/>
              </a:lnSpc>
              <a:buFont typeface="Arial"/>
              <a:buChar char="•"/>
            </a:pP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실시간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대시보드로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인한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보안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모니터링</a:t>
            </a:r>
            <a:endParaRPr lang="en-US" sz="3283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>
              <a:lnSpc>
                <a:spcPts val="3197"/>
              </a:lnSpc>
            </a:pPr>
            <a:endParaRPr lang="en-US" sz="3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50383" y="5227685"/>
            <a:ext cx="4321818" cy="2186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8948" lvl="1" indent="-354474" algn="l">
              <a:lnSpc>
                <a:spcPts val="4597"/>
              </a:lnSpc>
              <a:buFont typeface="Arial"/>
              <a:buChar char="•"/>
            </a:pP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부서별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일정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캘린더로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인한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업무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능력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향상</a:t>
            </a:r>
            <a:endParaRPr lang="en-US" sz="3283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>
              <a:lnSpc>
                <a:spcPts val="3197"/>
              </a:lnSpc>
            </a:pPr>
            <a:endParaRPr lang="en-US" sz="3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5227685"/>
            <a:ext cx="5181600" cy="543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8948" lvl="1" indent="-354474" algn="l">
              <a:lnSpc>
                <a:spcPts val="4597"/>
              </a:lnSpc>
              <a:buFont typeface="Arial"/>
              <a:buChar char="•"/>
            </a:pP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2차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보안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강화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및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편의성</a:t>
            </a:r>
            <a:endParaRPr lang="en-US" sz="3283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6230" y="7538229"/>
            <a:ext cx="4486788" cy="113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948" lvl="1" indent="-354474" algn="l">
              <a:lnSpc>
                <a:spcPts val="4597"/>
              </a:lnSpc>
              <a:buFont typeface="Arial"/>
              <a:buChar char="•"/>
            </a:pP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계정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및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문서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위변조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방지</a:t>
            </a:r>
            <a:endParaRPr lang="en-US" sz="3283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7538229"/>
            <a:ext cx="4955231" cy="113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948" lvl="1" indent="-354474" algn="l">
              <a:lnSpc>
                <a:spcPts val="4597"/>
              </a:lnSpc>
              <a:buFont typeface="Arial"/>
              <a:buChar char="•"/>
            </a:pP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인사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관리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프로세스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및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출퇴근</a:t>
            </a:r>
            <a:r>
              <a:rPr lang="en-US" sz="3283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3283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관리</a:t>
            </a:r>
            <a:endParaRPr lang="en-US" sz="3283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참고 문헌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3848100"/>
            <a:ext cx="171450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97"/>
              </a:lnSpc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https://www.fortunebusinessinsights.com/ko/industry-reports/facial-recognition-market-101061</a:t>
            </a:r>
            <a:b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							                         </a:t>
            </a:r>
            <a: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얼굴 인식 시장규모</a:t>
            </a:r>
            <a: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표츈</a:t>
            </a:r>
            <a:r>
              <a:rPr lang="ko-KR" alt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비즈니스 인사이트</a:t>
            </a:r>
            <a: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8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C1C97FBD-F250-2A19-8E31-B42E390C767B}"/>
              </a:ext>
            </a:extLst>
          </p:cNvPr>
          <p:cNvSpPr txBox="1"/>
          <p:nvPr/>
        </p:nvSpPr>
        <p:spPr>
          <a:xfrm>
            <a:off x="1018067" y="5062161"/>
            <a:ext cx="171450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97"/>
              </a:lnSpc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https://www.fortunebusinessinsights.com/ko/business-process-management-bpm-market-102639</a:t>
            </a:r>
            <a:b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					  	    </a:t>
            </a:r>
            <a: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비즈니스 프로세스 관리</a:t>
            </a:r>
            <a: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(BPM) </a:t>
            </a:r>
            <a:r>
              <a:rPr lang="ko-KR" alt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시장규모</a:t>
            </a:r>
            <a: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표츈</a:t>
            </a:r>
            <a:r>
              <a:rPr lang="ko-KR" alt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비즈니스 인사이트</a:t>
            </a:r>
            <a: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8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6F944C1B-19F2-42C6-816C-F845EACF635E}"/>
              </a:ext>
            </a:extLst>
          </p:cNvPr>
          <p:cNvSpPr txBox="1"/>
          <p:nvPr/>
        </p:nvSpPr>
        <p:spPr>
          <a:xfrm>
            <a:off x="1018067" y="6286323"/>
            <a:ext cx="171450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97"/>
              </a:lnSpc>
            </a:pPr>
            <a: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https://www.expressvpn.com/kr/blog/the-true-cost-of-cyber-attacks</a:t>
            </a:r>
            <a:b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				       (</a:t>
            </a:r>
            <a:r>
              <a:rPr lang="ko-KR" alt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사이버 공격의 실제 피해 비용</a:t>
            </a:r>
            <a: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altLang="ko-KR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ExpressVPN</a:t>
            </a:r>
            <a:r>
              <a:rPr lang="en-US" altLang="ko-KR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		  	</a:t>
            </a:r>
          </a:p>
        </p:txBody>
      </p:sp>
    </p:spTree>
    <p:extLst>
      <p:ext uri="{BB962C8B-B14F-4D97-AF65-F5344CB8AC3E}">
        <p14:creationId xmlns:p14="http://schemas.microsoft.com/office/powerpoint/2010/main" val="215578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9739" y="3963256"/>
            <a:ext cx="3338044" cy="448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PM</a:t>
            </a: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Back-End</a:t>
            </a: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계정관리</a:t>
            </a:r>
            <a: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로그인 기능구현</a:t>
            </a: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메인페이지</a:t>
            </a:r>
            <a: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근태관리</a:t>
            </a:r>
            <a: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b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게시판 페이지 연동</a:t>
            </a: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출퇴근 로그 기록 구현</a:t>
            </a: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근태관리 기능 구현</a:t>
            </a: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캘린더 기능 구현</a:t>
            </a: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결제신청 기능 구현</a:t>
            </a:r>
            <a:endParaRPr lang="en-US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197"/>
              </a:lnSpc>
            </a:pPr>
            <a:endParaRPr lang="en-US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7266" y="2941399"/>
            <a:ext cx="1268085" cy="56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4"/>
              </a:lnSpc>
              <a:spcBef>
                <a:spcPct val="0"/>
              </a:spcBef>
            </a:pPr>
            <a:r>
              <a:rPr lang="en-US" sz="2854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신현준</a:t>
            </a:r>
            <a:endParaRPr lang="en-US" sz="2854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045066" y="3806094"/>
            <a:ext cx="2607390" cy="0"/>
          </a:xfrm>
          <a:prstGeom prst="line">
            <a:avLst/>
          </a:prstGeom>
          <a:ln w="9525" cap="flat">
            <a:solidFill>
              <a:srgbClr val="2038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팀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소개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95158" y="3963256"/>
            <a:ext cx="3229645" cy="2435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Back-End</a:t>
            </a: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얼굴인증 프로세스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제스처게임 프로세스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결제승인 기능구현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계정 수정 기능구현</a:t>
            </a:r>
            <a:endParaRPr lang="en-US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197"/>
              </a:lnSpc>
            </a:pPr>
            <a:endParaRPr lang="en-US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52123" y="2925888"/>
            <a:ext cx="1268085" cy="56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4"/>
              </a:lnSpc>
              <a:spcBef>
                <a:spcPct val="0"/>
              </a:spcBef>
            </a:pPr>
            <a:r>
              <a:rPr lang="en-US" sz="2854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류훈민</a:t>
            </a:r>
            <a:endParaRPr lang="en-US" sz="2854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4119923" y="3790583"/>
            <a:ext cx="2607390" cy="0"/>
          </a:xfrm>
          <a:prstGeom prst="line">
            <a:avLst/>
          </a:prstGeom>
          <a:ln w="9525" cap="flat">
            <a:solidFill>
              <a:srgbClr val="2038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7333202" y="3928695"/>
            <a:ext cx="2762919" cy="448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DB dev</a:t>
            </a: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계정관리 삭제</a:t>
            </a:r>
            <a: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수정 기능 구현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사내구성원</a:t>
            </a:r>
            <a: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메시지 전송 페이지 기능 구현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로그아웃 기능 구현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E-R </a:t>
            </a: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다이어그램 작성</a:t>
            </a:r>
            <a:endParaRPr lang="en-US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197"/>
              </a:lnSpc>
            </a:pPr>
            <a:endParaRPr lang="en-US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81768" y="2906838"/>
            <a:ext cx="1268085" cy="56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4"/>
              </a:lnSpc>
              <a:spcBef>
                <a:spcPct val="0"/>
              </a:spcBef>
            </a:pPr>
            <a:r>
              <a:rPr lang="en-US" sz="2854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오상훈</a:t>
            </a:r>
            <a:endParaRPr lang="en-US" sz="2854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7349568" y="3771533"/>
            <a:ext cx="2607390" cy="0"/>
          </a:xfrm>
          <a:prstGeom prst="line">
            <a:avLst/>
          </a:prstGeom>
          <a:ln w="9525" cap="flat">
            <a:solidFill>
              <a:srgbClr val="2038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3577039" y="3963256"/>
            <a:ext cx="3720520" cy="4076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3054" lvl="1" indent="-246527">
              <a:lnSpc>
                <a:spcPts val="3197"/>
              </a:lnSpc>
              <a:buFont typeface="Arial"/>
              <a:buChar char="•"/>
            </a:pPr>
            <a:r>
              <a:rPr 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Front-End</a:t>
            </a:r>
            <a: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(UI/UX)</a:t>
            </a: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Figma</a:t>
            </a: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를 이용한 디자인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스타일 가이드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UI </a:t>
            </a: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컴포넌트 디자인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프로토타입 제작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디자인 핸드오프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Html </a:t>
            </a:r>
            <a:r>
              <a:rPr lang="en-US" altLang="ko-KR" sz="2283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r>
              <a:rPr lang="en-US" altLang="ko-KR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코드 전환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화면설계서 제작</a:t>
            </a:r>
            <a:endParaRPr lang="en-US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197"/>
              </a:lnSpc>
            </a:pPr>
            <a:r>
              <a:rPr 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</a:p>
          <a:p>
            <a:pPr algn="l">
              <a:lnSpc>
                <a:spcPts val="3197"/>
              </a:lnSpc>
            </a:pPr>
            <a:endParaRPr lang="en-US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536307" y="2925888"/>
            <a:ext cx="1268085" cy="56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4"/>
              </a:lnSpc>
              <a:spcBef>
                <a:spcPct val="0"/>
              </a:spcBef>
            </a:pPr>
            <a:r>
              <a:rPr lang="en-US" sz="2854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정의진</a:t>
            </a:r>
            <a:endParaRPr lang="en-US" sz="2854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3904107" y="3790583"/>
            <a:ext cx="2607390" cy="0"/>
          </a:xfrm>
          <a:prstGeom prst="line">
            <a:avLst/>
          </a:prstGeom>
          <a:ln w="9525" cap="flat">
            <a:solidFill>
              <a:srgbClr val="2038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0705721" y="3947745"/>
            <a:ext cx="2762919" cy="2845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DB dev</a:t>
            </a: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테이블 데이터 수집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테이블 제약조건 및 트리거 조정</a:t>
            </a:r>
            <a:endParaRPr lang="en-US" altLang="ko-KR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3054" lvl="1" indent="-246527" algn="l">
              <a:lnSpc>
                <a:spcPts val="3197"/>
              </a:lnSpc>
              <a:buFont typeface="Arial"/>
              <a:buChar char="•"/>
            </a:pPr>
            <a:r>
              <a:rPr lang="ko-KR" altLang="en-US" sz="2283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자료 조사 및 관리</a:t>
            </a:r>
            <a:endParaRPr lang="en-US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197"/>
              </a:lnSpc>
            </a:pPr>
            <a:endParaRPr lang="en-US" sz="2283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54287" y="2925888"/>
            <a:ext cx="1268085" cy="56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4"/>
              </a:lnSpc>
              <a:spcBef>
                <a:spcPct val="0"/>
              </a:spcBef>
            </a:pPr>
            <a:r>
              <a:rPr lang="en-US" sz="2854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정희원</a:t>
            </a:r>
            <a:endParaRPr lang="en-US" sz="2854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10722087" y="3790583"/>
            <a:ext cx="2607390" cy="0"/>
          </a:xfrm>
          <a:prstGeom prst="line">
            <a:avLst/>
          </a:prstGeom>
          <a:ln w="9525" cap="flat">
            <a:solidFill>
              <a:srgbClr val="2038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5F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274726" cy="228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513054" y="6465318"/>
            <a:ext cx="11107196" cy="279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30"/>
              </a:lnSpc>
              <a:spcBef>
                <a:spcPct val="0"/>
              </a:spcBef>
            </a:pPr>
            <a:r>
              <a:rPr lang="en-US" sz="14101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End....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064" y="115491"/>
            <a:ext cx="18288000" cy="1260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-OpenCV (cv2):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이미지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처리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및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카메라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입력에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사용</a:t>
            </a: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MediaPipe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: 손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감지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및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랜드마크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추출</a:t>
            </a: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 scikit-learn: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RandomForestClassifier를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이용한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제스처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분류</a:t>
            </a: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dlib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얼굴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감지기</a:t>
            </a: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-boto3: AWS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서비스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연동</a:t>
            </a: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 AWS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Rekognition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사용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(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얼굴비교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)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 - S3에서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기준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이미지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로드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(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얼굴비교에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쓸 source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file저장소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)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RandomForestClassifier는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손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제스처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인식과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같은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복잡한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분류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문제에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매우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적합한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알고리즘입니다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.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높은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정확도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과적합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방지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실시간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처리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능력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등의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특징이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이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프로젝트의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요구사항과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잘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맞습니다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.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특히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이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프로젝트에서는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다양한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손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모양과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동작을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빠르고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정확하게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분류해야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하는데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RandomForestClassifier는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이러한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요구사항을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잘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충족시킬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수 </a:t>
            </a:r>
            <a:r>
              <a:rPr lang="en-US" sz="3399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있습니다</a:t>
            </a:r>
            <a:r>
              <a:rPr lang="en-US" sz="3399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42754" y="1077869"/>
            <a:ext cx="5514523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제안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배경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및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필요성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19232" y="8801100"/>
            <a:ext cx="6410599" cy="398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출처</a:t>
            </a: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ko-KR" altLang="en-US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얼굴인식 시장 규모</a:t>
            </a: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sz="2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포츈</a:t>
            </a:r>
            <a:r>
              <a:rPr lang="ko-KR" altLang="en-US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비즈니스 인사이트</a:t>
            </a: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A9635F-7756-0A75-84FC-37C44D58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781300"/>
            <a:ext cx="10867031" cy="579120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08437B72-C20E-B7A2-C1B9-6B7A2359F3A7}"/>
              </a:ext>
            </a:extLst>
          </p:cNvPr>
          <p:cNvSpPr txBox="1"/>
          <p:nvPr/>
        </p:nvSpPr>
        <p:spPr>
          <a:xfrm>
            <a:off x="609600" y="4949187"/>
            <a:ext cx="6410599" cy="176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년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43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억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천만 달러로 평가되었으며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예측 기간 동안 연평균 성장률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(CAGR) 14.8%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를 기록하며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2027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년까지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129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억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천만 달러에 이를 것으로 예상</a:t>
            </a:r>
            <a:endParaRPr lang="en-US" sz="2499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42754" y="1077869"/>
            <a:ext cx="5514523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제안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배경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및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필요성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453" y="4308909"/>
            <a:ext cx="6220099" cy="310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비즈니스 프로세스 관리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(BPM) 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시장 규모는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년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147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억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천만 달러로 평가되었습니다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ctr">
              <a:lnSpc>
                <a:spcPts val="3499"/>
              </a:lnSpc>
            </a:pP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시장은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년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164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억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천만 달러에서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2032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년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378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억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천만 달러로 성장하여 예측 기간 동안 연평균 성장률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(CAGR) 10.9%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를 나타낼 것으로 예상</a:t>
            </a:r>
            <a:endParaRPr lang="en-US" sz="2499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A818E6-F3C4-03BC-AE2C-CB1E13AD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746557"/>
            <a:ext cx="11598553" cy="5782612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ADD3ABA7-F886-2202-447D-BFD6B98563B0}"/>
              </a:ext>
            </a:extLst>
          </p:cNvPr>
          <p:cNvSpPr txBox="1"/>
          <p:nvPr/>
        </p:nvSpPr>
        <p:spPr>
          <a:xfrm>
            <a:off x="9753600" y="8801100"/>
            <a:ext cx="8276231" cy="398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출처</a:t>
            </a: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ko-KR" altLang="en-US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비즈니스 프로세스 관리</a:t>
            </a: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(BPM)</a:t>
            </a:r>
            <a:r>
              <a:rPr lang="ko-KR" altLang="en-US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시장 규모</a:t>
            </a: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sz="20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포츈</a:t>
            </a:r>
            <a:r>
              <a:rPr lang="ko-KR" altLang="en-US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비즈니스 인사이트</a:t>
            </a: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42754" y="1077869"/>
            <a:ext cx="5514523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제안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배경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및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필요성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3400800"/>
            <a:ext cx="6819900" cy="4453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년 데이터 유출부터 악의적인 계정 탈취에 이르는 사이버 공격으로 인해 전 세계적으로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조 달러의 피해가 발생한 것으로 추정됩니다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ctr">
              <a:lnSpc>
                <a:spcPts val="3499"/>
              </a:lnSpc>
            </a:pPr>
            <a:endParaRPr lang="en-US" altLang="ko-KR" sz="2499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Cybersecurity Ventures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의 보고에 따르면 올해는 이 수치가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조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5,000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억 달러로 증가할 것으로 예상됩니다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. AI 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기술의 발전으로 피해액 규모는 더욱 높아져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2025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년에는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11% 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증가한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조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5,000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억 달러에 달할 것이라는 전망이 나오고 있습니다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lang="en-US" sz="2499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92C7812-EC8D-9345-2F4D-45946FC2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921240"/>
            <a:ext cx="7828675" cy="696355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AA01809F-29C3-C30E-5812-A9C844EFFB1C}"/>
              </a:ext>
            </a:extLst>
          </p:cNvPr>
          <p:cNvSpPr txBox="1"/>
          <p:nvPr/>
        </p:nvSpPr>
        <p:spPr>
          <a:xfrm>
            <a:off x="8615421" y="8944557"/>
            <a:ext cx="8276231" cy="398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출처</a:t>
            </a: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: Cybersecurity Ventures Statista </a:t>
            </a:r>
            <a:r>
              <a:rPr lang="ko-KR" altLang="en-US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자체 예상치</a:t>
            </a:r>
            <a:r>
              <a:rPr lang="en-US" altLang="ko-KR" sz="20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0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2408296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229051" y="3312561"/>
            <a:ext cx="5829899" cy="5160894"/>
          </a:xfrm>
          <a:custGeom>
            <a:avLst/>
            <a:gdLst/>
            <a:ahLst/>
            <a:cxnLst/>
            <a:rect l="l" t="t" r="r" b="b"/>
            <a:pathLst>
              <a:path w="5829899" h="5160894">
                <a:moveTo>
                  <a:pt x="0" y="0"/>
                </a:moveTo>
                <a:lnTo>
                  <a:pt x="5829898" y="0"/>
                </a:lnTo>
                <a:lnTo>
                  <a:pt x="5829898" y="5160894"/>
                </a:lnTo>
                <a:lnTo>
                  <a:pt x="0" y="5160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680229" y="3509387"/>
            <a:ext cx="278844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업무</a:t>
            </a:r>
            <a:r>
              <a:rPr lang="en-US" sz="2499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프로세스</a:t>
            </a:r>
            <a:r>
              <a:rPr lang="en-US" sz="2499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관리</a:t>
            </a:r>
            <a:endParaRPr lang="en-US" sz="2499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820949" y="3509387"/>
            <a:ext cx="3500475" cy="413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얼굴</a:t>
            </a:r>
            <a:r>
              <a:rPr lang="en-US" sz="2499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인식을</a:t>
            </a:r>
            <a:r>
              <a:rPr lang="en-US" sz="2499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통한</a:t>
            </a:r>
            <a:r>
              <a:rPr lang="en-US" sz="2499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보안성</a:t>
            </a:r>
            <a:endParaRPr lang="en-US" sz="2499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34379" y="6515979"/>
            <a:ext cx="35004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비용</a:t>
            </a:r>
            <a:r>
              <a:rPr lang="en-US" sz="2499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절감</a:t>
            </a:r>
            <a:endParaRPr lang="en-US" sz="2499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제품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및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서비스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소개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80229" y="6515044"/>
            <a:ext cx="2457474" cy="413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조직</a:t>
            </a:r>
            <a:r>
              <a:rPr lang="en-US" sz="2499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업무</a:t>
            </a:r>
            <a:r>
              <a:rPr lang="en-US" sz="2499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2499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시스템</a:t>
            </a:r>
            <a:endParaRPr lang="en-US" sz="2499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8600" y="2517281"/>
            <a:ext cx="11296415" cy="6433316"/>
          </a:xfrm>
          <a:custGeom>
            <a:avLst/>
            <a:gdLst/>
            <a:ahLst/>
            <a:cxnLst/>
            <a:rect l="l" t="t" r="r" b="b"/>
            <a:pathLst>
              <a:path w="11296415" h="6433316">
                <a:moveTo>
                  <a:pt x="0" y="0"/>
                </a:moveTo>
                <a:lnTo>
                  <a:pt x="11296415" y="0"/>
                </a:lnTo>
                <a:lnTo>
                  <a:pt x="11296415" y="6433316"/>
                </a:lnTo>
                <a:lnTo>
                  <a:pt x="0" y="6433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제품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및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서비스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소개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B8D0AABA-76E4-DB45-B318-D8A111D88AAB}"/>
              </a:ext>
            </a:extLst>
          </p:cNvPr>
          <p:cNvSpPr/>
          <p:nvPr/>
        </p:nvSpPr>
        <p:spPr>
          <a:xfrm>
            <a:off x="9144000" y="1634581"/>
            <a:ext cx="8866872" cy="7921897"/>
          </a:xfrm>
          <a:custGeom>
            <a:avLst/>
            <a:gdLst/>
            <a:ahLst/>
            <a:cxnLst/>
            <a:rect l="l" t="t" r="r" b="b"/>
            <a:pathLst>
              <a:path w="8866872" h="7921897">
                <a:moveTo>
                  <a:pt x="0" y="0"/>
                </a:moveTo>
                <a:lnTo>
                  <a:pt x="8866872" y="0"/>
                </a:lnTo>
                <a:lnTo>
                  <a:pt x="8866872" y="7921897"/>
                </a:lnTo>
                <a:lnTo>
                  <a:pt x="0" y="7921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7116" y="2439517"/>
            <a:ext cx="16114818" cy="7720631"/>
          </a:xfrm>
          <a:custGeom>
            <a:avLst/>
            <a:gdLst/>
            <a:ahLst/>
            <a:cxnLst/>
            <a:rect l="l" t="t" r="r" b="b"/>
            <a:pathLst>
              <a:path w="16114818" h="7720631">
                <a:moveTo>
                  <a:pt x="0" y="0"/>
                </a:moveTo>
                <a:lnTo>
                  <a:pt x="16114818" y="0"/>
                </a:lnTo>
                <a:lnTo>
                  <a:pt x="16114818" y="7720631"/>
                </a:lnTo>
                <a:lnTo>
                  <a:pt x="0" y="7720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제품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및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서비스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소개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272732"/>
            <a:ext cx="16230600" cy="3741537"/>
          </a:xfrm>
          <a:custGeom>
            <a:avLst/>
            <a:gdLst/>
            <a:ahLst/>
            <a:cxnLst/>
            <a:rect l="l" t="t" r="r" b="b"/>
            <a:pathLst>
              <a:path w="16230600" h="3741537">
                <a:moveTo>
                  <a:pt x="0" y="0"/>
                </a:moveTo>
                <a:lnTo>
                  <a:pt x="16230600" y="0"/>
                </a:lnTo>
                <a:lnTo>
                  <a:pt x="16230600" y="3741536"/>
                </a:lnTo>
                <a:lnTo>
                  <a:pt x="0" y="374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제품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및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서비스</a:t>
            </a:r>
            <a:r>
              <a:rPr lang="en-US" sz="4607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 </a:t>
            </a:r>
            <a:r>
              <a:rPr lang="en-US" sz="4607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소개</a:t>
            </a:r>
            <a:endParaRPr lang="en-US" sz="4607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959</Words>
  <Application>Microsoft Office PowerPoint</Application>
  <PresentationFormat>사용자 지정</PresentationFormat>
  <Paragraphs>208</Paragraphs>
  <Slides>25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Open Sans Bold</vt:lpstr>
      <vt:lpstr>Calibri</vt:lpstr>
      <vt:lpstr>Arial</vt:lpstr>
      <vt:lpstr>Nanum Square</vt:lpstr>
      <vt:lpstr>Nanum Square Ultra-Bold</vt:lpstr>
      <vt:lpstr>Open Sans</vt:lpstr>
      <vt:lpstr>Canva Sans</vt:lpstr>
      <vt:lpstr>210 네버랜드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Peeka</dc:title>
  <cp:lastModifiedBy>aischool111</cp:lastModifiedBy>
  <cp:revision>5</cp:revision>
  <dcterms:created xsi:type="dcterms:W3CDTF">2006-08-16T00:00:00Z</dcterms:created>
  <dcterms:modified xsi:type="dcterms:W3CDTF">2024-08-01T05:17:12Z</dcterms:modified>
  <dc:identifier>DAGLAHXEawQ</dc:identifier>
</cp:coreProperties>
</file>